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9"/>
  </p:notesMasterIdLst>
  <p:sldIdLst>
    <p:sldId id="261" r:id="rId5"/>
    <p:sldId id="264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A05351-FFE2-B14F-276B-A4DC2ECC4D9D}" name="Kelly Bantle" initials="KB" userId="S::kelly_allegiantnw.com#ext#@drmp.onmicrosoft.com::d5a0b4ea-c992-476e-84f2-e3dc2529a32f" providerId="AD"/>
  <p188:author id="{93658D84-11CA-8C6B-95D3-400AD16FF6C3}" name="Bonnie Chiffelle" initials="BC" userId="S::bonniechiffelle@altago.com::94293f9a-e00a-4943-b440-f056afd4dd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298"/>
    <a:srgbClr val="B3BB38"/>
    <a:srgbClr val="053A58"/>
    <a:srgbClr val="FFFFFF"/>
    <a:srgbClr val="EFBE3A"/>
    <a:srgbClr val="00649B"/>
    <a:srgbClr val="006098"/>
    <a:srgbClr val="EC7624"/>
    <a:srgbClr val="1770A1"/>
    <a:srgbClr val="36C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770553-4DC5-43B8-8846-5E78B8DF1E21}" v="23" dt="2024-03-21T21:18:23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838A3-FA7C-48BA-B9A9-065244AAB6A6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D3C7A-43FE-41B1-B659-D76CECE849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2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96FED-B97A-E46F-43D4-054535DDA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604E15-AA6B-7290-43F3-E8D7A36D4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EB4C9-4434-BD34-6359-25F9E531E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5F5FD-096D-A0B4-8389-90939B6D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0CEB-332B-5FD9-8957-756B5A2D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1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53B8C-A53D-5F9A-1E29-7B7DBFDF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AA0A5-A8BD-EFAB-840F-9EC03B2CE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CB995-BC24-5D13-9FB5-A2D106AB1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12D9B-86FF-05AC-B134-64DE7337B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85FFA-C6AE-090F-A7AC-5177E0BA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55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9C082F-1627-9E5E-7AAB-0A5F77756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05CDD-EC9B-45D4-9E64-DF593AACD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B949D-C910-AE0C-81ED-9F17246B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6F6E9-B2B0-0F1C-4FB4-C0451216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A420B-A24D-DDB1-668F-A172E865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9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302D-69D7-3011-F95A-7843DF39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96DCE-E861-AC10-B219-19F400EB3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7C23E-3880-2A0F-9116-6B78E8B08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536B-DBA4-C00E-5DF5-54F6C376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3CA2A-2B06-8FEB-20FC-0C6CDA0E6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44DBA-8BA8-8049-AF4D-265E650E6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755AA-56D8-3DCA-FBA0-DD20A2F18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6C4BD-3535-5ECA-89DA-398682F1B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E37B5-270E-E574-0181-249962870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64D79-2910-49C5-BC91-3FC3A117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7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D5B42-788F-B26F-57D1-DC8D020AB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3D3D9-3BED-4D78-D8ED-8E4CAB86F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45673-911B-9553-0B80-AEEF07A9C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481D4-D83B-6F63-C2F6-88FC4F0A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B3D54-C410-F755-4DE9-1D78FA7E6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FBDA44-B957-FAF2-DB44-A5BD83F33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5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9FB1-ADBE-4C4D-3355-73E962032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C1119-A9E8-7D64-C5FC-10D98C1A2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6F3EF-DFE0-1C6E-7BF0-84EA985E4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FC31F-1175-C575-4180-D08AEEAFA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8D3C43-372E-273B-238D-39A93C665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61CAC5-EE1C-73AA-B31A-E2C4BE489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143AE0-51B5-9DB6-2E51-09896E61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824B5-B36C-BC32-FE45-83160923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4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58AD3-AA25-9B25-4F1F-D8234F053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8E9F88-4C19-6E17-609A-1A1F3640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202D1-CA0E-20C8-E6E3-1E8B8F3F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1D1633-203A-E9C0-99D2-E2C62F6B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8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BF8BAE-01EB-6F89-B2B4-B4D82FDA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45F2E8-01F9-77F2-5611-8B609C9BF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BA2CC5-DEBA-ECA6-1D71-659E04EC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5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F9C6-05D8-A448-5EA6-FC61DBB5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BF5BD-77BF-FBD9-4BF9-8306C761B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AC7C8-6AB6-C388-17D1-E1EF003F59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49B64-BAB3-192A-B2CF-3A4AD9AC2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5E544-500D-2185-941A-C06FFC046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70A9-BE4C-56FE-372D-88B1D5CB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8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106E1-D858-78EC-3EF6-B82C5E98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B0D4CA-A5EB-61C7-2775-3EC0D734C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83F095-B073-BE4C-5A2A-D1E77A3E24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C5A26-47FF-0295-214A-D894604E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0A6F8-3000-7284-A672-BAD8FEE3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0F7DE-4E56-9F2C-D673-38ACEF96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2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BCC5B8-ECAE-68EB-AFC2-518FD13E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C131A-FBBC-2C84-3DCA-483D42B48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80A78-A780-261F-A3BC-8D3B7B6CB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7E2EE-2C80-4C1C-BF27-251FE871C73C}" type="datetimeFigureOut">
              <a:rPr lang="en-US" smtClean="0"/>
              <a:t>3/22/2024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1A119-3BA7-ACEE-96E3-F98B1251D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B6026-7DD1-DF0A-566A-3AE9B0BB4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10A2-7F73-4EE8-94E2-7A43E26E4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9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D11263-16E7-9849-2C6E-C6B20AF8D067}"/>
              </a:ext>
            </a:extLst>
          </p:cNvPr>
          <p:cNvSpPr txBox="1"/>
          <p:nvPr/>
        </p:nvSpPr>
        <p:spPr>
          <a:xfrm>
            <a:off x="304080" y="454589"/>
            <a:ext cx="380209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i="0" u="none" strike="noStrike" dirty="0">
                <a:solidFill>
                  <a:srgbClr val="1770A1"/>
                </a:solidFill>
                <a:effectLst/>
                <a:latin typeface="Poppins"/>
                <a:cs typeface="Poppins"/>
              </a:rPr>
              <a:t>Make Your Commute Better</a:t>
            </a:r>
            <a:r>
              <a:rPr lang="en-US" sz="3600" b="1" dirty="0">
                <a:solidFill>
                  <a:srgbClr val="1770A1"/>
                </a:solidFill>
                <a:latin typeface="Poppins"/>
                <a:cs typeface="Poppins"/>
              </a:rPr>
              <a:t>! 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7695F50F-F814-F411-AE9F-D3FB1AD0B1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70" y="6063446"/>
            <a:ext cx="1579751" cy="568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390D6-8E98-35DF-B68C-BD11D2275E52}"/>
              </a:ext>
            </a:extLst>
          </p:cNvPr>
          <p:cNvSpPr txBox="1"/>
          <p:nvPr/>
        </p:nvSpPr>
        <p:spPr>
          <a:xfrm>
            <a:off x="0" y="3381884"/>
            <a:ext cx="3158449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Save money</a:t>
            </a:r>
          </a:p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Boost your health</a:t>
            </a: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Reduce CO</a:t>
            </a:r>
          </a:p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Enjoy the ride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7F7CF3-E67B-0117-219E-24FC29EA95E9}"/>
              </a:ext>
            </a:extLst>
          </p:cNvPr>
          <p:cNvSpPr txBox="1"/>
          <p:nvPr/>
        </p:nvSpPr>
        <p:spPr>
          <a:xfrm>
            <a:off x="302654" y="2406203"/>
            <a:ext cx="3008718" cy="707886"/>
          </a:xfrm>
          <a:prstGeom prst="rect">
            <a:avLst/>
          </a:prstGeom>
          <a:solidFill>
            <a:srgbClr val="B3BB38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53A58"/>
                </a:solidFill>
                <a:latin typeface="Poppins"/>
              </a:rPr>
              <a:t>Discover the benefits </a:t>
            </a:r>
            <a:endParaRPr lang="en-US" dirty="0">
              <a:solidFill>
                <a:srgbClr val="053A58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2000" b="1" dirty="0">
                <a:solidFill>
                  <a:srgbClr val="053A58"/>
                </a:solidFill>
                <a:latin typeface="Poppins"/>
              </a:rPr>
              <a:t>of commute options</a:t>
            </a:r>
            <a:endParaRPr lang="en-US" dirty="0">
              <a:solidFill>
                <a:srgbClr val="053A58"/>
              </a:solidFill>
              <a:cs typeface="Calibri"/>
            </a:endParaRPr>
          </a:p>
        </p:txBody>
      </p:sp>
      <p:pic>
        <p:nvPicPr>
          <p:cNvPr id="6" name="Picture 5" descr="A person and person in a car&#10;&#10;Description automatically generated">
            <a:extLst>
              <a:ext uri="{FF2B5EF4-FFF2-40B4-BE49-F238E27FC236}">
                <a16:creationId xmlns:a16="http://schemas.microsoft.com/office/drawing/2014/main" id="{653A861D-D73E-42FD-5E09-9A08E40020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42" t="467" r="10557" b="-622"/>
          <a:stretch/>
        </p:blipFill>
        <p:spPr>
          <a:xfrm>
            <a:off x="4904646" y="0"/>
            <a:ext cx="9315685" cy="69238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908394-4DF9-E13B-39DF-49D0E3896131}"/>
              </a:ext>
            </a:extLst>
          </p:cNvPr>
          <p:cNvSpPr txBox="1"/>
          <p:nvPr/>
        </p:nvSpPr>
        <p:spPr>
          <a:xfrm>
            <a:off x="607658" y="4978827"/>
            <a:ext cx="351357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rgbClr val="006298"/>
                </a:solidFill>
                <a:latin typeface="Poppins"/>
                <a:cs typeface="Poppins"/>
              </a:rPr>
              <a:t>Visit GetThereOregon.org</a:t>
            </a:r>
            <a:endParaRPr lang="en-US" sz="2000" dirty="0">
              <a:solidFill>
                <a:srgbClr val="00629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91508-E5C7-6B17-5000-D9C59E72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4984536"/>
            <a:ext cx="347471" cy="3474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D0187-3CF8-8118-FACD-7F5D0E474999}"/>
              </a:ext>
            </a:extLst>
          </p:cNvPr>
          <p:cNvSpPr txBox="1"/>
          <p:nvPr/>
        </p:nvSpPr>
        <p:spPr>
          <a:xfrm>
            <a:off x="1975442" y="4142403"/>
            <a:ext cx="346230" cy="28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>
              <a:lnSpc>
                <a:spcPts val="15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spc="-50" dirty="0">
                <a:solidFill>
                  <a:srgbClr val="EC7624"/>
                </a:solidFill>
                <a:effectLst/>
                <a:latin typeface="Poppins" panose="00000500000000000000" pitchFamily="2" charset="0"/>
                <a:ea typeface="Poppins" panose="00000500000000000000" pitchFamily="2" charset="0"/>
              </a:rPr>
              <a:t>2</a:t>
            </a:r>
            <a:endParaRPr lang="en-US" sz="1200" dirty="0">
              <a:effectLst/>
              <a:latin typeface="Poppins" panose="00000500000000000000" pitchFamily="2" charset="0"/>
              <a:ea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14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D11263-16E7-9849-2C6E-C6B20AF8D067}"/>
              </a:ext>
            </a:extLst>
          </p:cNvPr>
          <p:cNvSpPr txBox="1"/>
          <p:nvPr/>
        </p:nvSpPr>
        <p:spPr>
          <a:xfrm>
            <a:off x="304080" y="454589"/>
            <a:ext cx="3802093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006298"/>
                </a:solidFill>
                <a:latin typeface="Poppins"/>
                <a:cs typeface="Poppins"/>
              </a:rPr>
              <a:t>Explore Your Commute Options!</a:t>
            </a:r>
            <a:endParaRPr lang="en-US" sz="3600" b="1" dirty="0">
              <a:solidFill>
                <a:srgbClr val="00629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BCBA9-F4D6-5BF5-D1F4-1E6599B48B6A}"/>
              </a:ext>
            </a:extLst>
          </p:cNvPr>
          <p:cNvSpPr txBox="1"/>
          <p:nvPr/>
        </p:nvSpPr>
        <p:spPr>
          <a:xfrm>
            <a:off x="0" y="2530820"/>
            <a:ext cx="4102656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Carpool</a:t>
            </a:r>
            <a:endParaRPr lang="en-US" sz="2000" b="1" dirty="0">
              <a:solidFill>
                <a:srgbClr val="EC76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Vanpool</a:t>
            </a:r>
            <a:endParaRPr lang="en-US" sz="2000" b="1" dirty="0">
              <a:solidFill>
                <a:srgbClr val="EC76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Bike </a:t>
            </a: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Transit</a:t>
            </a:r>
            <a:endParaRPr lang="en-US" sz="2000" b="1" dirty="0">
              <a:solidFill>
                <a:srgbClr val="EC76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Remote work</a:t>
            </a: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Compressed work</a:t>
            </a:r>
            <a:endParaRPr lang="en-US" sz="2000" b="1" dirty="0">
              <a:solidFill>
                <a:srgbClr val="EC76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96219D0-6910-5F98-98C1-1C5B0B755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05" y="6072618"/>
            <a:ext cx="1579751" cy="568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2A330D-2A54-2512-344B-7A760FC8E19D}"/>
              </a:ext>
            </a:extLst>
          </p:cNvPr>
          <p:cNvSpPr txBox="1"/>
          <p:nvPr/>
        </p:nvSpPr>
        <p:spPr>
          <a:xfrm>
            <a:off x="651551" y="4970200"/>
            <a:ext cx="351357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rgbClr val="006298"/>
                </a:solidFill>
                <a:latin typeface="Poppins"/>
                <a:cs typeface="Poppins"/>
              </a:rPr>
              <a:t>Visit GetThereOregon.org</a:t>
            </a:r>
            <a:endParaRPr lang="en-US" sz="2000" dirty="0">
              <a:solidFill>
                <a:srgbClr val="00629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93850-473C-1F35-8874-6C64CF7C1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0" y="4975909"/>
            <a:ext cx="347471" cy="34747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BB7341F-B913-64A4-8C77-BDF88B964E4C}"/>
              </a:ext>
            </a:extLst>
          </p:cNvPr>
          <p:cNvGrpSpPr/>
          <p:nvPr/>
        </p:nvGrpSpPr>
        <p:grpSpPr>
          <a:xfrm>
            <a:off x="5104660" y="0"/>
            <a:ext cx="7087340" cy="7016008"/>
            <a:chOff x="5926347" y="120770"/>
            <a:chExt cx="5489895" cy="5434640"/>
          </a:xfrm>
        </p:grpSpPr>
        <p:pic>
          <p:nvPicPr>
            <p:cNvPr id="11" name="Picture 10" descr="A person sitting on a bus looking at her phone&#10;&#10;Description automatically generated">
              <a:extLst>
                <a:ext uri="{FF2B5EF4-FFF2-40B4-BE49-F238E27FC236}">
                  <a16:creationId xmlns:a16="http://schemas.microsoft.com/office/drawing/2014/main" id="{D6EB4C67-EAC3-B52A-7D51-DBD43B5E4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01" t="1" r="19816" b="-4006"/>
            <a:stretch/>
          </p:blipFill>
          <p:spPr>
            <a:xfrm>
              <a:off x="5926347" y="2666889"/>
              <a:ext cx="2752077" cy="2888521"/>
            </a:xfrm>
            <a:prstGeom prst="rect">
              <a:avLst/>
            </a:prstGeom>
          </p:spPr>
        </p:pic>
        <p:pic>
          <p:nvPicPr>
            <p:cNvPr id="17" name="Picture 16" descr="A couple of people riding bicycles on a street&#10;&#10;Description automatically generated">
              <a:extLst>
                <a:ext uri="{FF2B5EF4-FFF2-40B4-BE49-F238E27FC236}">
                  <a16:creationId xmlns:a16="http://schemas.microsoft.com/office/drawing/2014/main" id="{F05BA7EF-F900-CDE9-FF38-1A80AE0AC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4" r="9323"/>
            <a:stretch/>
          </p:blipFill>
          <p:spPr>
            <a:xfrm>
              <a:off x="5926347" y="120770"/>
              <a:ext cx="2752077" cy="2546119"/>
            </a:xfrm>
            <a:prstGeom prst="rect">
              <a:avLst/>
            </a:prstGeom>
          </p:spPr>
        </p:pic>
        <p:pic>
          <p:nvPicPr>
            <p:cNvPr id="19" name="Picture 18" descr="A person in a car with its door open&#10;&#10;Description automatically generated">
              <a:extLst>
                <a:ext uri="{FF2B5EF4-FFF2-40B4-BE49-F238E27FC236}">
                  <a16:creationId xmlns:a16="http://schemas.microsoft.com/office/drawing/2014/main" id="{98A79150-F6A9-1F2E-117E-34A5654CC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1" t="6466" r="28065" b="-6306"/>
            <a:stretch/>
          </p:blipFill>
          <p:spPr>
            <a:xfrm>
              <a:off x="8664165" y="120770"/>
              <a:ext cx="2752077" cy="2777258"/>
            </a:xfrm>
            <a:prstGeom prst="rect">
              <a:avLst/>
            </a:prstGeom>
          </p:spPr>
        </p:pic>
        <p:pic>
          <p:nvPicPr>
            <p:cNvPr id="15" name="Picture 14" descr="A person sitting at a computer&#10;&#10;Description automatically generated">
              <a:extLst>
                <a:ext uri="{FF2B5EF4-FFF2-40B4-BE49-F238E27FC236}">
                  <a16:creationId xmlns:a16="http://schemas.microsoft.com/office/drawing/2014/main" id="{C818EBF4-A301-EECD-85C5-CB83969954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58" r="5258"/>
            <a:stretch/>
          </p:blipFill>
          <p:spPr>
            <a:xfrm>
              <a:off x="8664163" y="2666889"/>
              <a:ext cx="2752079" cy="2777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0014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00368-022F-659B-3089-A18F5C402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B5192D-0736-B789-D331-223BF5CFB17F}"/>
              </a:ext>
            </a:extLst>
          </p:cNvPr>
          <p:cNvSpPr txBox="1"/>
          <p:nvPr/>
        </p:nvSpPr>
        <p:spPr>
          <a:xfrm>
            <a:off x="304080" y="454589"/>
            <a:ext cx="3802093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b="1" dirty="0">
                <a:solidFill>
                  <a:srgbClr val="006298"/>
                </a:solidFill>
                <a:latin typeface="Poppins"/>
                <a:cs typeface="Poppins"/>
              </a:rPr>
              <a:t>Use Get There Connect to: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61FFE-80F4-1E9B-B3D4-8C09607ADE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48" t="8727" r="-6053" b="13697"/>
          <a:stretch/>
        </p:blipFill>
        <p:spPr>
          <a:xfrm>
            <a:off x="4985013" y="0"/>
            <a:ext cx="9456588" cy="687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2CD425-5BA3-FD26-3B78-3DD987970CAA}"/>
              </a:ext>
            </a:extLst>
          </p:cNvPr>
          <p:cNvSpPr txBox="1"/>
          <p:nvPr/>
        </p:nvSpPr>
        <p:spPr>
          <a:xfrm>
            <a:off x="-16307" y="2385202"/>
            <a:ext cx="480230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Find commute options</a:t>
            </a: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Join or start a carpool or vanpool</a:t>
            </a:r>
          </a:p>
          <a:p>
            <a:pPr marL="571500" indent="-279400"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Enter challenges + earn rewards</a:t>
            </a:r>
            <a:endParaRPr lang="en-US" sz="2000" b="1" dirty="0">
              <a:solidFill>
                <a:srgbClr val="EC76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71500" indent="-2794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EC7624"/>
                </a:solidFill>
                <a:latin typeface="Poppins"/>
                <a:cs typeface="Poppins"/>
              </a:rPr>
              <a:t>Track savings, CO  ,+ more!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1BA2DB93-88FC-98C0-1A73-0B01C848B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93" y="6109221"/>
            <a:ext cx="1579751" cy="5680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FDBFC-06AC-DF23-D0F7-4406FA0DC1E8}"/>
              </a:ext>
            </a:extLst>
          </p:cNvPr>
          <p:cNvSpPr txBox="1"/>
          <p:nvPr/>
        </p:nvSpPr>
        <p:spPr>
          <a:xfrm>
            <a:off x="651551" y="4925561"/>
            <a:ext cx="3513577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rgbClr val="006298"/>
                </a:solidFill>
                <a:latin typeface="Poppins"/>
                <a:cs typeface="Poppins"/>
              </a:rPr>
              <a:t>Visit </a:t>
            </a:r>
            <a:r>
              <a:rPr lang="en-US" sz="2000" b="1" dirty="0">
                <a:solidFill>
                  <a:srgbClr val="00649B"/>
                </a:solidFill>
                <a:latin typeface="Poppins"/>
                <a:cs typeface="Poppins"/>
              </a:rPr>
              <a:t>GetThereOregon</a:t>
            </a:r>
            <a:r>
              <a:rPr lang="en-US" sz="2000" b="1" dirty="0">
                <a:solidFill>
                  <a:srgbClr val="006298"/>
                </a:solidFill>
                <a:latin typeface="Poppins"/>
                <a:cs typeface="Poppins"/>
              </a:rPr>
              <a:t>.org</a:t>
            </a:r>
            <a:endParaRPr lang="en-US" sz="2000" dirty="0">
              <a:solidFill>
                <a:srgbClr val="006298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6E8F6-09A5-336A-FF23-9B7AE895E5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0" y="4931270"/>
            <a:ext cx="347471" cy="347471"/>
          </a:xfrm>
          <a:prstGeom prst="rect">
            <a:avLst/>
          </a:prstGeom>
        </p:spPr>
      </p:pic>
      <p:sp>
        <p:nvSpPr>
          <p:cNvPr id="13" name="Textbox 51">
            <a:extLst>
              <a:ext uri="{FF2B5EF4-FFF2-40B4-BE49-F238E27FC236}">
                <a16:creationId xmlns:a16="http://schemas.microsoft.com/office/drawing/2014/main" id="{2209841B-1CCD-D5C8-7213-C54AC7AB7B5C}"/>
              </a:ext>
            </a:extLst>
          </p:cNvPr>
          <p:cNvSpPr txBox="1">
            <a:spLocks/>
          </p:cNvSpPr>
          <p:nvPr/>
        </p:nvSpPr>
        <p:spPr>
          <a:xfrm>
            <a:off x="2973843" y="4112104"/>
            <a:ext cx="100965" cy="2120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0">
              <a:lnSpc>
                <a:spcPts val="157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50" b="1" spc="-50" dirty="0">
                <a:solidFill>
                  <a:srgbClr val="EC7624"/>
                </a:solidFill>
                <a:effectLst/>
                <a:latin typeface="Poppins" panose="00000500000000000000" pitchFamily="2" charset="0"/>
                <a:ea typeface="Poppins" panose="00000500000000000000" pitchFamily="2" charset="0"/>
              </a:rPr>
              <a:t>2</a:t>
            </a:r>
            <a:endParaRPr lang="en-US" sz="1100" dirty="0">
              <a:effectLst/>
              <a:latin typeface="Poppins" panose="00000500000000000000" pitchFamily="2" charset="0"/>
              <a:ea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93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D11263-16E7-9849-2C6E-C6B20AF8D067}"/>
              </a:ext>
            </a:extLst>
          </p:cNvPr>
          <p:cNvSpPr txBox="1"/>
          <p:nvPr/>
        </p:nvSpPr>
        <p:spPr>
          <a:xfrm>
            <a:off x="304080" y="454589"/>
            <a:ext cx="54468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u="none" strike="noStrike" dirty="0">
                <a:solidFill>
                  <a:srgbClr val="006298"/>
                </a:solidFill>
                <a:effectLst/>
                <a:latin typeface="Poppins" pitchFamily="2" charset="77"/>
                <a:cs typeface="Poppins" pitchFamily="2" charset="77"/>
              </a:rPr>
              <a:t>Carpooling made easy!</a:t>
            </a:r>
            <a:endParaRPr lang="en-US" sz="3600" b="1" dirty="0">
              <a:solidFill>
                <a:srgbClr val="006298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87DF4-5FAE-96DE-B4F4-8ADB60E690CB}"/>
              </a:ext>
            </a:extLst>
          </p:cNvPr>
          <p:cNvSpPr txBox="1"/>
          <p:nvPr/>
        </p:nvSpPr>
        <p:spPr>
          <a:xfrm>
            <a:off x="304080" y="1977120"/>
            <a:ext cx="561295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1800" b="1" i="0" u="none" strike="noStrike" dirty="0">
                <a:solidFill>
                  <a:srgbClr val="EC76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Sign up </a:t>
            </a:r>
            <a:r>
              <a:rPr lang="en-US" sz="1800" i="0" u="none" strike="noStrike" dirty="0">
                <a:solidFill>
                  <a:srgbClr val="EC76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or</a:t>
            </a:r>
            <a:r>
              <a:rPr lang="en-US" sz="1800" b="1" i="0" u="none" strike="noStrike" dirty="0">
                <a:solidFill>
                  <a:srgbClr val="EC76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log in </a:t>
            </a:r>
            <a:r>
              <a:rPr lang="en-US" sz="1800" i="0" u="none" strike="noStrike" dirty="0">
                <a:solidFill>
                  <a:srgbClr val="EC76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</a:t>
            </a:r>
            <a:r>
              <a:rPr lang="en-US" sz="1800" b="1" i="0" u="none" strike="noStrike" dirty="0">
                <a:solidFill>
                  <a:srgbClr val="EC76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Get There Connect</a:t>
            </a:r>
            <a:r>
              <a:rPr lang="en-US" sz="1800" i="0" u="none" strike="noStrike" dirty="0">
                <a:solidFill>
                  <a:srgbClr val="EC7624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at </a:t>
            </a:r>
            <a:r>
              <a:rPr lang="en-US" sz="1800" b="1" i="0" u="none" strike="noStrike" dirty="0">
                <a:solidFill>
                  <a:srgbClr val="006298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GetThereOregon.org</a:t>
            </a:r>
          </a:p>
          <a:p>
            <a:pPr marL="342900" indent="-342900">
              <a:buAutoNum type="arabicPeriod"/>
            </a:pPr>
            <a:endParaRPr lang="en-US" sz="1800" b="1" i="0" u="none" strike="noStrike" dirty="0">
              <a:solidFill>
                <a:srgbClr val="EC7624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AutoNum type="arabicPeriod"/>
            </a:pPr>
            <a:r>
              <a:rPr lang="en-US" b="1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Go to your Dashboard </a:t>
            </a:r>
            <a:r>
              <a:rPr lang="en-US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enter your commute details in the “My Trips” box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 sure to check the “Carpool” box and specify if you want to be a </a:t>
            </a:r>
            <a:r>
              <a:rPr lang="en-US" u="sng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driver only</a:t>
            </a:r>
            <a:r>
              <a:rPr lang="en-US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u="sng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passenger only</a:t>
            </a:r>
            <a:r>
              <a:rPr lang="en-US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or </a:t>
            </a:r>
            <a:r>
              <a:rPr lang="en-US" u="sng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either </a:t>
            </a:r>
          </a:p>
          <a:p>
            <a:pPr lvl="1"/>
            <a:endParaRPr lang="en-US" dirty="0">
              <a:solidFill>
                <a:srgbClr val="EC762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Click “Save” </a:t>
            </a:r>
            <a:r>
              <a:rPr lang="en-US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 see available carpool options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join </a:t>
            </a:r>
            <a:r>
              <a:rPr lang="en-US" dirty="0">
                <a:solidFill>
                  <a:srgbClr val="EC762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 available carpool, click on the person’s name and click “Connect” to send them a message</a:t>
            </a:r>
          </a:p>
        </p:txBody>
      </p:sp>
      <p:pic>
        <p:nvPicPr>
          <p:cNvPr id="2" name="Picture 1" descr="A person getting out of a car&#10;&#10;Description automatically generated">
            <a:extLst>
              <a:ext uri="{FF2B5EF4-FFF2-40B4-BE49-F238E27FC236}">
                <a16:creationId xmlns:a16="http://schemas.microsoft.com/office/drawing/2014/main" id="{DA0A4AD7-A270-2049-42CD-6805A2941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" r="42554"/>
          <a:stretch/>
        </p:blipFill>
        <p:spPr>
          <a:xfrm>
            <a:off x="5962006" y="-4503"/>
            <a:ext cx="6254861" cy="685800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5C7B24EE-F2F2-7BE2-77F1-79BC272AC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669" y="6100040"/>
            <a:ext cx="1579751" cy="5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31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0c8ab22-9fb6-46f1-9966-87ce3c3d2034">
      <Terms xmlns="http://schemas.microsoft.com/office/infopath/2007/PartnerControls"/>
    </lcf76f155ced4ddcb4097134ff3c332f>
    <TaxCatchAll xmlns="c7c12cdb-3264-4055-aa8c-6453b31fba8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D092CE2C2E1847B10A863D3CC2CFA5" ma:contentTypeVersion="14" ma:contentTypeDescription="Create a new document." ma:contentTypeScope="" ma:versionID="c859f05880303decefa0ac83309523a0">
  <xsd:schema xmlns:xsd="http://www.w3.org/2001/XMLSchema" xmlns:xs="http://www.w3.org/2001/XMLSchema" xmlns:p="http://schemas.microsoft.com/office/2006/metadata/properties" xmlns:ns2="10c8ab22-9fb6-46f1-9966-87ce3c3d2034" xmlns:ns3="c7c12cdb-3264-4055-aa8c-6453b31fba81" targetNamespace="http://schemas.microsoft.com/office/2006/metadata/properties" ma:root="true" ma:fieldsID="f810f752000f4595452cc51278d99ac0" ns2:_="" ns3:_="">
    <xsd:import namespace="10c8ab22-9fb6-46f1-9966-87ce3c3d2034"/>
    <xsd:import namespace="c7c12cdb-3264-4055-aa8c-6453b31fb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c8ab22-9fb6-46f1-9966-87ce3c3d20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5a39bd6-edf5-4957-ab93-9a9c0d895f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12cdb-3264-4055-aa8c-6453b31fba8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cb22e2e-a717-446d-9e20-0bdc879b6891}" ma:internalName="TaxCatchAll" ma:showField="CatchAllData" ma:web="c7c12cdb-3264-4055-aa8c-6453b31fb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B207EB-75E0-42F4-A903-7718668E18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C9FE6C-6EF1-4692-87E9-F7F7CC8CC11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http://www.w3.org/XML/1998/namespace"/>
    <ds:schemaRef ds:uri="10c8ab22-9fb6-46f1-9966-87ce3c3d2034"/>
    <ds:schemaRef ds:uri="http://schemas.microsoft.com/office/infopath/2007/PartnerControls"/>
    <ds:schemaRef ds:uri="http://schemas.openxmlformats.org/package/2006/metadata/core-properties"/>
    <ds:schemaRef ds:uri="c7c12cdb-3264-4055-aa8c-6453b31fba81"/>
  </ds:schemaRefs>
</ds:datastoreItem>
</file>

<file path=customXml/itemProps3.xml><?xml version="1.0" encoding="utf-8"?>
<ds:datastoreItem xmlns:ds="http://schemas.openxmlformats.org/officeDocument/2006/customXml" ds:itemID="{CCFBCFA8-4B58-480A-AFDD-15F93E926E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c8ab22-9fb6-46f1-9966-87ce3c3d2034"/>
    <ds:schemaRef ds:uri="c7c12cdb-3264-4055-aa8c-6453b31fba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164</Words>
  <Application>Microsoft Office PowerPoint</Application>
  <PresentationFormat>Widescreen</PresentationFormat>
  <Paragraphs>32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Chiffelle</dc:creator>
  <cp:lastModifiedBy>Bonnie Chiffelle</cp:lastModifiedBy>
  <cp:revision>359</cp:revision>
  <dcterms:created xsi:type="dcterms:W3CDTF">2024-01-05T23:52:13Z</dcterms:created>
  <dcterms:modified xsi:type="dcterms:W3CDTF">2024-03-22T21:59:24Z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0x01010028D092CE2C2E1847B10A863D3CC2CFA5</vt:lpwstr>
  </property>
  <property fmtid="{D5CDD505-2E9C-101B-9397-08002B2CF9AE}" pid="3" name="MediaServiceImageTags">
    <vt:lpwstr/>
  </property>
</Properties>
</file>